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s-ES" altLang="es-ES" noProof="0" smtClean="0"/>
              <a:t>Haga clic para cambiar el estilo de título	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s-ES" altLang="es-ES" noProof="0" smtClean="0"/>
              <a:t>Haga clic para modificar el estilo de subtítulo del patrón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26C870-6A0A-4A14-8559-16E0A6D96A94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8D03E-787D-4871-BB85-4E2B978B672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5371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569FE-AFA8-4E24-8516-B65BA63DFB8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3451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3FC46-6941-466F-9679-94F3E65CA11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79002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494EB-4C39-4A9D-A68E-7F7FE1B98F2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50038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B6E67-A9E2-465F-A147-0018CE8D66BD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239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5C163-AD28-455B-A748-C91CFCC1A66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8405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BDA8F-973D-4664-8CE2-4A652F9FB38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4159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B051-487E-4A79-B0A7-E56FC96795C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3307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7CE1E-E2C8-4BE1-808C-9992FC45DA0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6536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EC507-48F9-46F2-8DD5-1576E2C49F7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4900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s-E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 altLang="es-E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207A37F-BE2B-4E65-8A26-8022B07003BC}" type="slidenum">
              <a:rPr lang="es-ES" altLang="es-ES"/>
              <a:pPr/>
              <a:t>‹Nº›</a:t>
            </a:fld>
            <a:endParaRPr lang="es-ES" altLang="es-ES"/>
          </a:p>
        </p:txBody>
      </p:sp>
      <p:sp>
        <p:nvSpPr>
          <p:cNvPr id="112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12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1844675"/>
            <a:ext cx="8385175" cy="1431925"/>
          </a:xfrm>
        </p:spPr>
        <p:txBody>
          <a:bodyPr/>
          <a:lstStyle/>
          <a:p>
            <a:pPr algn="ctr"/>
            <a:r>
              <a:rPr lang="es-ES" altLang="es-ES">
                <a:solidFill>
                  <a:srgbClr val="FFFF00"/>
                </a:solidFill>
              </a:rPr>
              <a:t>LA  ATENCIÓN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5373688"/>
            <a:ext cx="8820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1pPr>
            <a:lvl2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2pPr>
            <a:lvl3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3pPr>
            <a:lvl4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4pPr>
            <a:lvl5pPr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defRPr>
            </a:lvl9pPr>
          </a:lstStyle>
          <a:p>
            <a:pPr algn="r"/>
            <a:r>
              <a:rPr lang="es-ES" altLang="es-ES" sz="1800">
                <a:latin typeface="Times New Roman" pitchFamily="18" charset="0"/>
              </a:rPr>
              <a:t>Mª Inmaculada Ramírez Salguero</a:t>
            </a:r>
            <a:br>
              <a:rPr lang="es-ES" altLang="es-ES" sz="1800">
                <a:latin typeface="Times New Roman" pitchFamily="18" charset="0"/>
              </a:rPr>
            </a:br>
            <a:endParaRPr lang="es-ES" altLang="es-E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5111750" cy="600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E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ahoma" pitchFamily="34" charset="0"/>
              </a:rPr>
              <a:t>Modelo de filtro de Broadbent</a:t>
            </a: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 </a:t>
            </a:r>
            <a:r>
              <a:rPr lang="es-CL" altLang="es-ES" sz="1400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(1958):</a:t>
            </a:r>
          </a:p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La información se recibe en la memoria sensorial por </a:t>
            </a:r>
            <a:r>
              <a:rPr lang="es-CL" altLang="es-E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ahoma" pitchFamily="34" charset="0"/>
              </a:rPr>
              <a:t>diferentes canales</a:t>
            </a: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La capacidad de atención es limitada, apenas se atiende a unos cuantos estímulos a la vez.</a:t>
            </a:r>
          </a:p>
          <a:p>
            <a:pPr>
              <a:spcBef>
                <a:spcPct val="50000"/>
              </a:spcBef>
            </a:pPr>
            <a:endParaRPr lang="es-CL" altLang="es-ES">
              <a:solidFill>
                <a:srgbClr val="FFFF00"/>
              </a:solidFill>
              <a:latin typeface="Verdan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es-CL" altLang="es-ES">
              <a:latin typeface="Verdan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es-CL" altLang="es-ES">
              <a:latin typeface="Verdan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endParaRPr lang="es-CL" altLang="es-ES">
              <a:latin typeface="Verdan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Se elige uno de los canales para que el sistema perceptual lo procese. El resto de los canales se desactiva.</a:t>
            </a:r>
          </a:p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La base de la selección sería perceptiva (la atención depende del significado del estímulo).</a:t>
            </a:r>
          </a:p>
          <a:p>
            <a:pPr>
              <a:spcBef>
                <a:spcPct val="50000"/>
              </a:spcBef>
            </a:pPr>
            <a:endParaRPr lang="es-ES" altLang="es-ES">
              <a:solidFill>
                <a:srgbClr val="FFFFCC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140325" y="1844675"/>
            <a:ext cx="3673475" cy="2376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40325" y="1917700"/>
            <a:ext cx="1447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1200">
                <a:latin typeface="Verdana" pitchFamily="34" charset="0"/>
              </a:rPr>
              <a:t>Diferentes canales de información</a:t>
            </a:r>
            <a:endParaRPr lang="es-ES" altLang="es-ES" sz="1200">
              <a:latin typeface="Verdana" pitchFamily="34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64063" y="2636838"/>
            <a:ext cx="1858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564063" y="2852738"/>
            <a:ext cx="41767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4564063" y="3357563"/>
            <a:ext cx="1871662" cy="79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588125" y="2420938"/>
            <a:ext cx="784225" cy="1439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Filtro</a:t>
            </a:r>
            <a:endParaRPr lang="es-ES" altLang="es-ES" sz="14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72350" y="23495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1200">
                <a:latin typeface="Verdana" pitchFamily="34" charset="0"/>
              </a:rPr>
              <a:t>Canal seleccionado</a:t>
            </a:r>
            <a:endParaRPr lang="es-ES" altLang="es-ES" sz="1200">
              <a:latin typeface="Verdana" pitchFamily="34" charset="0"/>
            </a:endParaRP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564063" y="3644900"/>
            <a:ext cx="1858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564063" y="3068638"/>
            <a:ext cx="1858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932488" y="1557338"/>
            <a:ext cx="2160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Memoria Sensorial</a:t>
            </a:r>
            <a:endParaRPr lang="es-ES" altLang="es-ES" sz="14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511175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En realidad seguimos percibiendo algo de la información de los otros canales.</a:t>
            </a:r>
          </a:p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00"/>
                </a:solidFill>
                <a:latin typeface="Verdana" pitchFamily="34" charset="0"/>
                <a:cs typeface="Tahoma" pitchFamily="34" charset="0"/>
              </a:rPr>
              <a:t>El filtro sería en realidad un “atenuador” que “baja” los canales no atendidos.</a:t>
            </a:r>
            <a:endParaRPr lang="es-ES" altLang="es-ES">
              <a:solidFill>
                <a:srgbClr val="FFFF00"/>
              </a:solidFill>
              <a:latin typeface="Verdana" pitchFamily="34" charset="0"/>
              <a:cs typeface="Tahoma" pitchFamily="34" charset="0"/>
            </a:endParaRP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564063" y="1557338"/>
            <a:ext cx="4249737" cy="2663825"/>
            <a:chOff x="2875" y="981"/>
            <a:chExt cx="2677" cy="1678"/>
          </a:xfrm>
        </p:grpSpPr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238" y="1162"/>
              <a:ext cx="2314" cy="149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238" y="1208"/>
              <a:ext cx="9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200">
                  <a:latin typeface="Verdana" pitchFamily="34" charset="0"/>
                </a:rPr>
                <a:t>Diferentes canales de información</a:t>
              </a:r>
              <a:endParaRPr lang="es-ES" altLang="es-ES" sz="1200">
                <a:latin typeface="Verdana" pitchFamily="34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2875" y="1661"/>
              <a:ext cx="11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2880" y="1797"/>
              <a:ext cx="117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2875" y="2115"/>
              <a:ext cx="25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4150" y="1525"/>
              <a:ext cx="494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E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Filtro</a:t>
              </a:r>
              <a:endParaRPr lang="es-ES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4604" y="2115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200">
                  <a:latin typeface="Verdana" pitchFamily="34" charset="0"/>
                </a:rPr>
                <a:t>Canal seleccionado</a:t>
              </a:r>
              <a:endParaRPr lang="es-ES" altLang="es-ES" sz="1200">
                <a:latin typeface="Verdana" pitchFamily="34" charset="0"/>
              </a:endParaRPr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875" y="2296"/>
              <a:ext cx="11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2875" y="1979"/>
              <a:ext cx="11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737" y="981"/>
              <a:ext cx="13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Memoria Sensorial</a:t>
              </a:r>
              <a:endParaRPr lang="es-ES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11188" y="4437063"/>
            <a:ext cx="51117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ES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Todas las entradas son atendidas lo suficiente como para activar una parte de la memoria a largo plazo. Después se elige una entrada dependiendo del contexto.</a:t>
            </a:r>
            <a:endParaRPr lang="es-ES" altLang="es-ES">
              <a:solidFill>
                <a:srgbClr val="FFFFCC"/>
              </a:solidFill>
              <a:latin typeface="Verdan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5111750" cy="195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altLang="es-ES" sz="2400" b="1">
                <a:solidFill>
                  <a:srgbClr val="FFFF00"/>
                </a:solidFill>
                <a:latin typeface="Verdana" pitchFamily="34" charset="0"/>
              </a:rPr>
              <a:t>Factores:</a:t>
            </a:r>
          </a:p>
          <a:p>
            <a:endParaRPr lang="es-MX" altLang="es-ES" sz="800" b="1">
              <a:solidFill>
                <a:srgbClr val="FFFF00"/>
              </a:solidFill>
              <a:latin typeface="Verdan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altLang="es-ES" sz="2000">
                <a:solidFill>
                  <a:srgbClr val="FFFF00"/>
                </a:solidFill>
                <a:latin typeface="Verdana" pitchFamily="34" charset="0"/>
              </a:rPr>
              <a:t> </a:t>
            </a:r>
            <a:r>
              <a:rPr lang="es-MX" altLang="es-ES" sz="2000">
                <a:solidFill>
                  <a:srgbClr val="FFFF66"/>
                </a:solidFill>
                <a:latin typeface="Verdana" pitchFamily="34" charset="0"/>
              </a:rPr>
              <a:t>Número de fuentes de información</a:t>
            </a:r>
          </a:p>
          <a:p>
            <a:pPr>
              <a:buFont typeface="Wingdings" pitchFamily="2" charset="2"/>
              <a:buChar char="ü"/>
            </a:pPr>
            <a:r>
              <a:rPr lang="es-MX" altLang="es-ES" sz="2000">
                <a:solidFill>
                  <a:srgbClr val="FFFF66"/>
                </a:solidFill>
                <a:latin typeface="Verdana" pitchFamily="34" charset="0"/>
              </a:rPr>
              <a:t> Semejanza de las fuentes</a:t>
            </a:r>
          </a:p>
          <a:p>
            <a:pPr>
              <a:buFont typeface="Wingdings" pitchFamily="2" charset="2"/>
              <a:buChar char="ü"/>
            </a:pPr>
            <a:r>
              <a:rPr lang="es-MX" altLang="es-ES" sz="2000">
                <a:solidFill>
                  <a:srgbClr val="FFFF66"/>
                </a:solidFill>
                <a:latin typeface="Verdana" pitchFamily="34" charset="0"/>
              </a:rPr>
              <a:t> Complejidad de las fuentes</a:t>
            </a:r>
          </a:p>
          <a:p>
            <a:pPr>
              <a:spcBef>
                <a:spcPct val="50000"/>
              </a:spcBef>
            </a:pPr>
            <a:endParaRPr lang="es-ES" altLang="es-ES" sz="2000">
              <a:latin typeface="Verdana" pitchFamily="34" charset="0"/>
              <a:cs typeface="Tahoma" pitchFamily="34" charset="0"/>
            </a:endParaRPr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4564063" y="1557338"/>
            <a:ext cx="4249737" cy="2663825"/>
            <a:chOff x="2875" y="981"/>
            <a:chExt cx="2677" cy="1678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3238" y="1162"/>
              <a:ext cx="2314" cy="149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3238" y="1208"/>
              <a:ext cx="912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200">
                  <a:latin typeface="Verdana" pitchFamily="34" charset="0"/>
                </a:rPr>
                <a:t>Diferentes canales de información</a:t>
              </a:r>
              <a:endParaRPr lang="es-ES" altLang="es-ES" sz="1200">
                <a:latin typeface="Verdana" pitchFamily="34" charset="0"/>
              </a:endParaRPr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2875" y="1661"/>
              <a:ext cx="11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2880" y="1797"/>
              <a:ext cx="117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875" y="2115"/>
              <a:ext cx="113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4150" y="1525"/>
              <a:ext cx="494" cy="90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MX" altLang="es-E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Filtro</a:t>
              </a:r>
            </a:p>
            <a:p>
              <a:pPr algn="ctr"/>
              <a:endParaRPr lang="es-MX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  <a:p>
              <a:pPr algn="ctr"/>
              <a:endParaRPr lang="es-ES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4604" y="2069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200" b="1">
                  <a:latin typeface="Verdana" pitchFamily="34" charset="0"/>
                </a:rPr>
                <a:t>¡RUIDO SORPRESIVO!</a:t>
              </a:r>
              <a:endParaRPr lang="es-ES" altLang="es-ES" sz="1200" b="1">
                <a:latin typeface="Verdana" pitchFamily="34" charset="0"/>
              </a:endParaRPr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875" y="2296"/>
              <a:ext cx="1171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2875" y="1979"/>
              <a:ext cx="2409" cy="0"/>
            </a:xfrm>
            <a:prstGeom prst="line">
              <a:avLst/>
            </a:prstGeom>
            <a:noFill/>
            <a:ln w="1143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737" y="981"/>
              <a:ext cx="136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MX" altLang="es-ES" sz="1400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Memoria Sensorial</a:t>
              </a:r>
              <a:endParaRPr lang="es-ES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827088" y="2852738"/>
            <a:ext cx="4032250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ES" sz="2000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Las fuentes impredecibles tienden a captar nuestra atención.</a:t>
            </a:r>
          </a:p>
          <a:p>
            <a:pPr>
              <a:spcBef>
                <a:spcPct val="50000"/>
              </a:spcBef>
            </a:pPr>
            <a:r>
              <a:rPr lang="es-CL" altLang="es-ES" sz="2000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Las fuentes muy predecibles no captan nuestra atención, ya que se produce habituación gradual a los estímulos continuos.</a:t>
            </a:r>
            <a:endParaRPr lang="es-ES" altLang="es-ES" sz="2000">
              <a:solidFill>
                <a:srgbClr val="FFFFCC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6159" name="Sound"/>
          <p:cNvSpPr>
            <a:spLocks noEditPoints="1" noChangeArrowheads="1"/>
          </p:cNvSpPr>
          <p:nvPr/>
        </p:nvSpPr>
        <p:spPr bwMode="auto">
          <a:xfrm>
            <a:off x="4572000" y="2276475"/>
            <a:ext cx="1809750" cy="180975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altLang="es-E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ahoma" pitchFamily="34" charset="0"/>
              </a:rPr>
              <a:t>Efectos ópticos</a:t>
            </a:r>
            <a:endParaRPr lang="es-ES" altLang="es-ES" sz="3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ahoma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492500" y="5661025"/>
            <a:ext cx="5472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altLang="es-ES" sz="2000" b="1">
                <a:solidFill>
                  <a:srgbClr val="FFFF99"/>
                </a:solidFill>
                <a:latin typeface="Verdana" pitchFamily="34" charset="0"/>
                <a:cs typeface="Tahoma" pitchFamily="34" charset="0"/>
              </a:rPr>
              <a:t>Es difícil “desconectar” un proceso automático (ej.: colores y palabras).</a:t>
            </a:r>
            <a:endParaRPr lang="es-ES" altLang="es-ES" sz="2000" b="1">
              <a:solidFill>
                <a:srgbClr val="FFFF99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7088" y="21336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Azul</a:t>
            </a:r>
            <a:endParaRPr lang="es-ES" altLang="es-ES" sz="36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088" y="335756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FF6600"/>
                </a:solidFill>
                <a:latin typeface="Tahoma" pitchFamily="34" charset="0"/>
                <a:cs typeface="Tahoma" pitchFamily="34" charset="0"/>
              </a:rPr>
              <a:t>Naranja</a:t>
            </a:r>
            <a:endParaRPr lang="es-ES" altLang="es-ES" sz="3600" b="1">
              <a:solidFill>
                <a:srgbClr val="FF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63938" y="4437063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FF66FF"/>
                </a:solidFill>
                <a:latin typeface="Tahoma" pitchFamily="34" charset="0"/>
                <a:cs typeface="Tahoma" pitchFamily="34" charset="0"/>
              </a:rPr>
              <a:t>Amarillo</a:t>
            </a:r>
            <a:endParaRPr lang="es-ES" altLang="es-ES" sz="3600" b="1">
              <a:solidFill>
                <a:srgbClr val="FF66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563938" y="32131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33CC33"/>
                </a:solidFill>
                <a:latin typeface="Tahoma" pitchFamily="34" charset="0"/>
                <a:cs typeface="Tahoma" pitchFamily="34" charset="0"/>
              </a:rPr>
              <a:t>Negro</a:t>
            </a:r>
            <a:endParaRPr lang="es-ES" altLang="es-ES" sz="3600" b="1">
              <a:solidFill>
                <a:srgbClr val="33CC33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92500" y="1773238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latin typeface="Tahoma" pitchFamily="34" charset="0"/>
                <a:cs typeface="Tahoma" pitchFamily="34" charset="0"/>
              </a:rPr>
              <a:t>Blanco</a:t>
            </a:r>
            <a:endParaRPr lang="es-ES" altLang="es-ES" sz="36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443663" y="2133600"/>
            <a:ext cx="2160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Verde</a:t>
            </a:r>
            <a:endParaRPr lang="es-ES" altLang="es-ES" sz="3600" b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372225" y="3429000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CL" altLang="es-ES" sz="36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Rojo</a:t>
            </a:r>
            <a:endParaRPr lang="es-ES" altLang="es-ES" sz="3600" b="1">
              <a:solidFill>
                <a:srgbClr val="00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9750" y="5734050"/>
            <a:ext cx="277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altLang="es-ES" sz="24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ahoma" pitchFamily="34" charset="0"/>
              </a:rPr>
              <a:t>Efecto Stroop</a:t>
            </a:r>
            <a:endParaRPr lang="es-ES" altLang="es-ES" sz="2400" b="1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8" grpId="0"/>
      <p:bldP spid="7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6238875"/>
            <a:ext cx="8915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8195" name="Picture 3" descr="DSC023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4460875" cy="33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4581525"/>
            <a:ext cx="7272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ES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Las personas con trastornos de atención </a:t>
            </a:r>
            <a:r>
              <a:rPr lang="es-CL" altLang="es-ES" b="1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no pueden desechar con eficiencia los estímulos irrelevantes</a:t>
            </a:r>
            <a:r>
              <a:rPr lang="es-CL" altLang="es-ES">
                <a:solidFill>
                  <a:schemeClr val="tx2"/>
                </a:solidFill>
                <a:latin typeface="Verdana" pitchFamily="34" charset="0"/>
                <a:cs typeface="Tahoma" pitchFamily="34" charset="0"/>
              </a:rPr>
              <a:t>, con lo que sobrecargan sus sistema de procesamiento y la tarea principal queda perdida en medio de entradas que rivalizan. </a:t>
            </a:r>
            <a:endParaRPr lang="es-ES" altLang="es-ES">
              <a:solidFill>
                <a:schemeClr val="tx2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40325" y="1844675"/>
            <a:ext cx="3673475" cy="2376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564063" y="2636838"/>
            <a:ext cx="23844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564063" y="2852738"/>
            <a:ext cx="25288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4564063" y="3357563"/>
            <a:ext cx="22399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588125" y="2420938"/>
            <a:ext cx="784225" cy="1439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MX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Filtro</a:t>
            </a:r>
            <a:endParaRPr lang="es-ES" altLang="es-ES" sz="14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564063" y="3644900"/>
            <a:ext cx="19526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564063" y="3068638"/>
            <a:ext cx="18081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32488" y="1557338"/>
            <a:ext cx="21605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altLang="es-ES" sz="1400" b="1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Memoria Sensorial</a:t>
            </a:r>
            <a:endParaRPr lang="es-ES" altLang="es-ES" sz="1400" b="1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737 4.93987E-6 L 0.31737 4.9398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9 2.58094E-6 L 0.22291 2.58094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2.22017E-7 L 0.23871 2.2201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  <p:bldP spid="8198" grpId="0" animBg="1"/>
      <p:bldP spid="8199" grpId="0" animBg="1"/>
      <p:bldP spid="8200" grpId="0" animBg="1"/>
      <p:bldP spid="8202" grpId="0" animBg="1"/>
      <p:bldP spid="820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9750" y="692150"/>
            <a:ext cx="4824413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altLang="es-ES">
                <a:solidFill>
                  <a:srgbClr val="FFFF99"/>
                </a:solidFill>
                <a:latin typeface="Verdana" pitchFamily="34" charset="0"/>
              </a:rPr>
              <a:t>Grado de automaticidad de la atención:</a:t>
            </a:r>
          </a:p>
          <a:p>
            <a:pPr>
              <a:spcBef>
                <a:spcPct val="50000"/>
              </a:spcBef>
              <a:buFont typeface="Wingdings" pitchFamily="2" charset="2"/>
              <a:buAutoNum type="alphaLcParenR"/>
            </a:pPr>
            <a:r>
              <a:rPr lang="es-MX" altLang="es-E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Procesos autónomos</a:t>
            </a:r>
            <a:r>
              <a:rPr lang="es-MX" altLang="es-ES">
                <a:solidFill>
                  <a:srgbClr val="FFFF99"/>
                </a:solidFill>
                <a:latin typeface="Verdana" pitchFamily="34" charset="0"/>
              </a:rPr>
              <a:t>: no precisan mucha atención y pueden ejecutarse en paralelo con otros procesos (Ej.: Conducir y conversar).</a:t>
            </a:r>
          </a:p>
          <a:p>
            <a:pPr>
              <a:spcBef>
                <a:spcPct val="50000"/>
              </a:spcBef>
              <a:buFont typeface="Wingdings" pitchFamily="2" charset="2"/>
              <a:buAutoNum type="alphaLcParenR"/>
            </a:pPr>
            <a:r>
              <a:rPr lang="es-MX" altLang="es-ES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Procesos controlados</a:t>
            </a:r>
            <a:r>
              <a:rPr lang="es-MX" altLang="es-ES">
                <a:solidFill>
                  <a:srgbClr val="FFFF99"/>
                </a:solidFill>
                <a:latin typeface="Verdana" pitchFamily="34" charset="0"/>
              </a:rPr>
              <a:t> (o deliberados): deben ser ejecutados en serie porque precisan mucha atención.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4508500"/>
            <a:ext cx="4751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s-MX" altLang="es-ES">
                <a:solidFill>
                  <a:srgbClr val="FFFFCC"/>
                </a:solidFill>
                <a:latin typeface="Verdana" pitchFamily="34" charset="0"/>
                <a:cs typeface="Tahoma" pitchFamily="34" charset="0"/>
              </a:rPr>
              <a:t>A medida que una tarea controlada se vuelve habitual, acaba por volverse automática (Ej.: andar en bicicleta)</a:t>
            </a:r>
            <a:endParaRPr lang="es-ES" altLang="es-ES">
              <a:solidFill>
                <a:srgbClr val="FFFFCC"/>
              </a:solidFill>
              <a:latin typeface="Verdana" pitchFamily="34" charset="0"/>
              <a:cs typeface="Tahoma" pitchFamily="34" charset="0"/>
            </a:endParaRPr>
          </a:p>
        </p:txBody>
      </p:sp>
      <p:pic>
        <p:nvPicPr>
          <p:cNvPr id="9220" name="Picture 4" descr="j02519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49275"/>
            <a:ext cx="3108325" cy="309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j025187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89363"/>
            <a:ext cx="3455987" cy="224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9219" grpId="0"/>
    </p:bldLst>
  </p:timing>
</p:sld>
</file>

<file path=ppt/theme/theme1.xml><?xml version="1.0" encoding="utf-8"?>
<a:theme xmlns:a="http://schemas.openxmlformats.org/drawingml/2006/main" name="Capas de cristal">
  <a:themeElements>
    <a:clrScheme name="Capas de cristal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pas de cristal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</TotalTime>
  <Words>348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Times New Roman</vt:lpstr>
      <vt:lpstr>Wingdings</vt:lpstr>
      <vt:lpstr>Verdana</vt:lpstr>
      <vt:lpstr>Tahoma</vt:lpstr>
      <vt:lpstr>Capas de cristal</vt:lpstr>
      <vt:lpstr>LA  ATENCIÓN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Granada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ATENCIÓN</dc:title>
  <dc:creator>Inmaculada Ramírez Salguero</dc:creator>
  <cp:lastModifiedBy>Francisco Herrera Clavero</cp:lastModifiedBy>
  <cp:revision>3</cp:revision>
  <dcterms:created xsi:type="dcterms:W3CDTF">2013-03-05T18:57:46Z</dcterms:created>
  <dcterms:modified xsi:type="dcterms:W3CDTF">2018-02-14T11:29:17Z</dcterms:modified>
</cp:coreProperties>
</file>